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1" r:id="rId5"/>
    <p:sldId id="263" r:id="rId6"/>
    <p:sldId id="264" r:id="rId7"/>
    <p:sldId id="262"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5AEBEA-09A0-48F7-96FF-A650F51E209B}" v="2" dt="2021-06-22T20:44:42.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6/23/2021</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3688646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060254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321935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773652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603590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186038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2949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677332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735075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401861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6/23/2021</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776993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6/23/2021</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32790465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12E369B-5272-4644-973E-2039918BD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4" name="Picture 3" descr="A mosaic of colorful geometric shapes">
            <a:extLst>
              <a:ext uri="{FF2B5EF4-FFF2-40B4-BE49-F238E27FC236}">
                <a16:creationId xmlns:a16="http://schemas.microsoft.com/office/drawing/2014/main" id="{C234D0ED-26ED-42C4-AD55-CD3F19B6038F}"/>
              </a:ext>
            </a:extLst>
          </p:cNvPr>
          <p:cNvPicPr>
            <a:picLocks noChangeAspect="1"/>
          </p:cNvPicPr>
          <p:nvPr/>
        </p:nvPicPr>
        <p:blipFill rotWithShape="1">
          <a:blip r:embed="rId2"/>
          <a:srcRect t="17107" b="4222"/>
          <a:stretch/>
        </p:blipFill>
        <p:spPr>
          <a:xfrm>
            <a:off x="20" y="10"/>
            <a:ext cx="12191979" cy="6857990"/>
          </a:xfrm>
          <a:prstGeom prst="rect">
            <a:avLst/>
          </a:prstGeom>
        </p:spPr>
      </p:pic>
      <p:sp>
        <p:nvSpPr>
          <p:cNvPr id="24" name="Rectangle 23">
            <a:extLst>
              <a:ext uri="{FF2B5EF4-FFF2-40B4-BE49-F238E27FC236}">
                <a16:creationId xmlns:a16="http://schemas.microsoft.com/office/drawing/2014/main" id="{080220E3-B484-45C4-87BC-D7A63CE3FD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650435"/>
            <a:ext cx="12191999" cy="4207565"/>
          </a:xfrm>
          <a:prstGeom prst="rect">
            <a:avLst/>
          </a:prstGeom>
          <a:gradFill flip="none" rotWithShape="1">
            <a:gsLst>
              <a:gs pos="0">
                <a:srgbClr val="000000">
                  <a:alpha val="35000"/>
                </a:srgbClr>
              </a:gs>
              <a:gs pos="100000">
                <a:srgbClr val="000000">
                  <a:alpha val="0"/>
                </a:srgbClr>
              </a:gs>
              <a:gs pos="37000">
                <a:srgbClr val="000000">
                  <a:alpha val="20000"/>
                </a:srgb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sp>
        <p:nvSpPr>
          <p:cNvPr id="2" name="Title 1">
            <a:extLst>
              <a:ext uri="{FF2B5EF4-FFF2-40B4-BE49-F238E27FC236}">
                <a16:creationId xmlns:a16="http://schemas.microsoft.com/office/drawing/2014/main" id="{EF0E2532-DAEA-4CE3-8729-A61A500CBF49}"/>
              </a:ext>
            </a:extLst>
          </p:cNvPr>
          <p:cNvSpPr>
            <a:spLocks noGrp="1"/>
          </p:cNvSpPr>
          <p:nvPr>
            <p:ph type="ctrTitle"/>
          </p:nvPr>
        </p:nvSpPr>
        <p:spPr>
          <a:xfrm>
            <a:off x="1099930" y="1205948"/>
            <a:ext cx="9488557" cy="3127513"/>
          </a:xfrm>
        </p:spPr>
        <p:txBody>
          <a:bodyPr>
            <a:normAutofit/>
          </a:bodyPr>
          <a:lstStyle/>
          <a:p>
            <a:pPr algn="ctr"/>
            <a:r>
              <a:rPr lang="en-US" sz="36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June Sermon Series: </a:t>
            </a:r>
            <a:br>
              <a:rPr lang="en-US" sz="28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Wise Up!</a:t>
            </a:r>
            <a:br>
              <a:rPr lang="en-US" sz="28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28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(Lessons from the Book of Proverbs)</a:t>
            </a:r>
            <a:br>
              <a:rPr lang="en-US" sz="28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sz="28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22295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EE0EE-857E-4A29-B655-3E6E977D281B}"/>
              </a:ext>
            </a:extLst>
          </p:cNvPr>
          <p:cNvSpPr>
            <a:spLocks noGrp="1"/>
          </p:cNvSpPr>
          <p:nvPr>
            <p:ph type="title"/>
          </p:nvPr>
        </p:nvSpPr>
        <p:spPr>
          <a:xfrm>
            <a:off x="1789043" y="1709738"/>
            <a:ext cx="8136835" cy="3050523"/>
          </a:xfrm>
        </p:spPr>
        <p:txBody>
          <a:bodyPr>
            <a:normAutofit/>
          </a:bodyPr>
          <a:lstStyle/>
          <a:p>
            <a:pPr algn="ctr"/>
            <a:r>
              <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II</a:t>
            </a: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Ants Are Committed To </a:t>
            </a:r>
            <a:r>
              <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T</a:t>
            </a: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he Task.</a:t>
            </a:r>
            <a:endPar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54236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049A94-4221-4F91-BBA6-9F9732CF7884}"/>
              </a:ext>
            </a:extLst>
          </p:cNvPr>
          <p:cNvSpPr>
            <a:spLocks noGrp="1"/>
          </p:cNvSpPr>
          <p:nvPr>
            <p:ph idx="1"/>
          </p:nvPr>
        </p:nvSpPr>
        <p:spPr>
          <a:xfrm>
            <a:off x="1077362" y="768626"/>
            <a:ext cx="9484621" cy="5172204"/>
          </a:xfrm>
        </p:spPr>
        <p:txBody>
          <a:bodyPr>
            <a:normAutofit/>
          </a:bodyPr>
          <a:lstStyle/>
          <a:p>
            <a:pPr marL="0" indent="0">
              <a:lnSpc>
                <a:spcPct val="100000"/>
              </a:lnSpc>
              <a:buNone/>
            </a:pPr>
            <a:r>
              <a:rPr lang="en-US" sz="30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Romans 12:4-8, For just as each of us has one body with many members, and these members do not all have the same function, so in Christ we, though many, form one body, and each member belongs to all the others. We have different gifts, according to the grace given to each of us. If your gift is prophesying, then prophesy in accordance with your faith; if it is serving, then serve; if it is teaching, then teach; if it is to encourage, then give encouragement; if it is giving, then give generously; if it is to lead, do it diligently; if it is to show mercy, do it cheerfully.</a:t>
            </a:r>
            <a:endParaRPr lang="en-US" sz="3000" b="1"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85618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2F09C-73F5-404D-9C72-C459E5C9B3F1}"/>
              </a:ext>
            </a:extLst>
          </p:cNvPr>
          <p:cNvSpPr>
            <a:spLocks noGrp="1"/>
          </p:cNvSpPr>
          <p:nvPr>
            <p:ph type="title"/>
          </p:nvPr>
        </p:nvSpPr>
        <p:spPr>
          <a:xfrm>
            <a:off x="649357" y="1709738"/>
            <a:ext cx="10310191" cy="3050523"/>
          </a:xfrm>
        </p:spPr>
        <p:txBody>
          <a:bodyPr>
            <a:normAutofit/>
          </a:bodyPr>
          <a:lstStyle/>
          <a:p>
            <a:pPr algn="ctr"/>
            <a:r>
              <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Four Steps in Fulfilling Your God-given Task ( Assignment):</a:t>
            </a:r>
          </a:p>
        </p:txBody>
      </p:sp>
    </p:spTree>
    <p:extLst>
      <p:ext uri="{BB962C8B-B14F-4D97-AF65-F5344CB8AC3E}">
        <p14:creationId xmlns:p14="http://schemas.microsoft.com/office/powerpoint/2010/main" val="3194736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479EA-0AA8-4BC0-9784-2238169D1DAC}"/>
              </a:ext>
            </a:extLst>
          </p:cNvPr>
          <p:cNvSpPr>
            <a:spLocks noGrp="1"/>
          </p:cNvSpPr>
          <p:nvPr>
            <p:ph type="title"/>
          </p:nvPr>
        </p:nvSpPr>
        <p:spPr>
          <a:xfrm>
            <a:off x="530087" y="1709738"/>
            <a:ext cx="10045147" cy="3050523"/>
          </a:xfrm>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1. You Must Discover Your Assignment.</a:t>
            </a:r>
            <a:r>
              <a:rPr lang="en-US" sz="54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972791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DCC47-8A62-4318-93DA-4A7EB4A7D78E}"/>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2. You Must Learn to Limit.</a:t>
            </a:r>
            <a:r>
              <a:rPr lang="en-US" sz="54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65059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35BA3-400A-4186-B98E-F56053CC82DD}"/>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3. You Need to be Willing to Self-Assess.</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602875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F673D-4E85-4D62-899F-B651B4A2FF71}"/>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4. You Must Be Willing to Change.</a:t>
            </a:r>
            <a:r>
              <a:rPr lang="en-US" sz="54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23922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C2CEA-FBF1-41B1-BF77-E0EC4CED5ED8}"/>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5. You Need to Be Willing to Make Critical Choices.</a:t>
            </a:r>
            <a:r>
              <a:rPr lang="en-US" sz="54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749825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542CD-6A55-465F-ADB6-32CC9BF7BD8C}"/>
              </a:ext>
            </a:extLst>
          </p:cNvPr>
          <p:cNvSpPr>
            <a:spLocks noGrp="1"/>
          </p:cNvSpPr>
          <p:nvPr>
            <p:ph type="title"/>
          </p:nvPr>
        </p:nvSpPr>
        <p:spPr>
          <a:xfrm>
            <a:off x="410817" y="1709738"/>
            <a:ext cx="11211339" cy="3050523"/>
          </a:xfrm>
        </p:spPr>
        <p:txBody>
          <a:bodyPr>
            <a:normAutofit/>
          </a:bodyPr>
          <a:lstStyle/>
          <a:p>
            <a:pPr algn="ctr"/>
            <a:r>
              <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III. </a:t>
            </a: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Ants Are Wiser Than They Look.</a:t>
            </a:r>
            <a:endPar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06349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4230E8-F61C-4951-B4B8-82BB322D88EA}"/>
              </a:ext>
            </a:extLst>
          </p:cNvPr>
          <p:cNvSpPr>
            <a:spLocks noGrp="1"/>
          </p:cNvSpPr>
          <p:nvPr>
            <p:ph idx="1"/>
          </p:nvPr>
        </p:nvSpPr>
        <p:spPr>
          <a:xfrm>
            <a:off x="1245704" y="1020417"/>
            <a:ext cx="9130748" cy="4920413"/>
          </a:xfrm>
        </p:spPr>
        <p:txBody>
          <a:bodyPr>
            <a:normAutofit/>
          </a:bodyPr>
          <a:lstStyle/>
          <a:p>
            <a:pPr marL="0" indent="0">
              <a:lnSpc>
                <a:spcPct val="100000"/>
              </a:lnSpc>
              <a:buNone/>
            </a:pPr>
            <a:r>
              <a:rPr lang="en-US" sz="32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Ephesians 5:15-17, </a:t>
            </a: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See then that you walk circumspectly, not as fools but as wise, redeeming the time, because the days are evil. Therefore, do not be unwise, but understand what the will of the Lord is. Check this out, </a:t>
            </a:r>
          </a:p>
          <a:p>
            <a:pPr marL="0" indent="0">
              <a:lnSpc>
                <a:spcPct val="100000"/>
              </a:lnSpc>
              <a:buNone/>
            </a:pPr>
            <a:r>
              <a:rPr lang="en-US" sz="32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Matthew 10:16, </a:t>
            </a:r>
            <a:r>
              <a:rPr lang="en-US" sz="3200" b="1" i="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“Behold, I am sending you out as sheep in the midst of wolves, so be wise as serpents and innocent as doves.”</a:t>
            </a:r>
            <a:r>
              <a:rPr lang="en-US" sz="3200" b="1" i="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3200" b="1"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283058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7285D4-3399-412F-B7C8-513871C0877D}"/>
              </a:ext>
            </a:extLst>
          </p:cNvPr>
          <p:cNvSpPr>
            <a:spLocks noGrp="1"/>
          </p:cNvSpPr>
          <p:nvPr>
            <p:ph idx="1"/>
          </p:nvPr>
        </p:nvSpPr>
        <p:spPr>
          <a:xfrm>
            <a:off x="622852" y="477079"/>
            <a:ext cx="10734261" cy="6069496"/>
          </a:xfrm>
        </p:spPr>
        <p:txBody>
          <a:bodyPr>
            <a:normAutofit/>
          </a:bodyPr>
          <a:lstStyle/>
          <a:p>
            <a:pPr marL="0" marR="0" indent="0">
              <a:lnSpc>
                <a:spcPct val="100000"/>
              </a:lnSpc>
              <a:spcBef>
                <a:spcPts val="0"/>
              </a:spcBef>
              <a:spcAft>
                <a:spcPts val="800"/>
              </a:spcAft>
              <a:buNone/>
            </a:pPr>
            <a:r>
              <a:rPr lang="en-US" sz="3600" b="1" dirty="0">
                <a:solidFill>
                  <a:schemeClr val="accent5">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Review:</a:t>
            </a:r>
            <a:endParaRPr lang="en-US" sz="3600" b="1" dirty="0">
              <a:solidFill>
                <a:schemeClr val="accent5">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marR="0" indent="0">
              <a:lnSpc>
                <a:spcPct val="100000"/>
              </a:lnSpc>
              <a:spcBef>
                <a:spcPts val="0"/>
              </a:spcBef>
              <a:spcAft>
                <a:spcPts val="800"/>
              </a:spcAft>
              <a:buNone/>
            </a:pP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Lesson One: Are You Wiser than a Locust? </a:t>
            </a:r>
            <a:r>
              <a:rPr lang="en-US" sz="32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The locust teaches us unity and cooperation. We can accomplish much by working together.</a:t>
            </a:r>
          </a:p>
          <a:p>
            <a:pPr marL="0" marR="0" indent="0">
              <a:lnSpc>
                <a:spcPct val="100000"/>
              </a:lnSpc>
              <a:spcBef>
                <a:spcPts val="0"/>
              </a:spcBef>
              <a:spcAft>
                <a:spcPts val="800"/>
              </a:spcAft>
              <a:buNone/>
            </a:pP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Lesson Two: Are You Wiser than a Spider? </a:t>
            </a:r>
            <a:r>
              <a:rPr lang="en-US" sz="32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The spider teaches us fearless labor and perseverance. Failure is not an option. </a:t>
            </a:r>
          </a:p>
          <a:p>
            <a:pPr marL="0" marR="0" indent="0">
              <a:lnSpc>
                <a:spcPct val="100000"/>
              </a:lnSpc>
              <a:spcBef>
                <a:spcPts val="0"/>
              </a:spcBef>
              <a:spcAft>
                <a:spcPts val="800"/>
              </a:spcAft>
              <a:buNone/>
            </a:pP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Lesson Three: Are You Wiser than a Rock Badger? </a:t>
            </a:r>
            <a:r>
              <a:rPr lang="en-US" sz="32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The badger teaches us that our safety and security is found in the Rock. God is our refuge and strength, a very present help in the time of trouble.</a:t>
            </a:r>
          </a:p>
          <a:p>
            <a:endParaRPr lang="en-US" dirty="0"/>
          </a:p>
        </p:txBody>
      </p:sp>
    </p:spTree>
    <p:extLst>
      <p:ext uri="{BB962C8B-B14F-4D97-AF65-F5344CB8AC3E}">
        <p14:creationId xmlns:p14="http://schemas.microsoft.com/office/powerpoint/2010/main" val="9130966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487F6-674C-4486-9337-C9E88B723B92}"/>
              </a:ext>
            </a:extLst>
          </p:cNvPr>
          <p:cNvSpPr>
            <a:spLocks noGrp="1"/>
          </p:cNvSpPr>
          <p:nvPr>
            <p:ph type="title"/>
          </p:nvPr>
        </p:nvSpPr>
        <p:spPr>
          <a:xfrm>
            <a:off x="318052" y="1709738"/>
            <a:ext cx="11449878" cy="3050523"/>
          </a:xfrm>
        </p:spPr>
        <p:txBody>
          <a:bodyPr>
            <a:normAutofit/>
          </a:bodyPr>
          <a:lstStyle/>
          <a:p>
            <a:pPr algn="ctr"/>
            <a:r>
              <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IV</a:t>
            </a: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Ants Are Determined to Succeed.</a:t>
            </a:r>
            <a:endPar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7462286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BFCE-36B1-4472-AE3F-B42C698E4CF7}"/>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Calibri" panose="020F0502020204030204" pitchFamily="34" charset="0"/>
                <a:cs typeface="Times New Roman" panose="02020603050405020304" pitchFamily="18" charset="0"/>
              </a:rPr>
              <a:t>Five Ways To Succeed:</a:t>
            </a:r>
            <a:endParaRPr lang="en-US" sz="5400" dirty="0">
              <a:solidFill>
                <a:schemeClr val="accent2">
                  <a:lumMod val="50000"/>
                </a:schemeClr>
              </a:solidFill>
            </a:endParaRPr>
          </a:p>
        </p:txBody>
      </p:sp>
    </p:spTree>
    <p:extLst>
      <p:ext uri="{BB962C8B-B14F-4D97-AF65-F5344CB8AC3E}">
        <p14:creationId xmlns:p14="http://schemas.microsoft.com/office/powerpoint/2010/main" val="2394273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0D236-BD55-4D06-9EED-53E152D168C0}"/>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1. Take a Risk.</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2541412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508C9-6B6E-4C1E-A232-51EA58FC2671}"/>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2. Take Responsibility</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287117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682E5-D1B1-4294-9B3C-B9E60FED3076}"/>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3. Expect Opposition</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4083357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0D86C-6C4F-4912-B58E-A753C77556B8}"/>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4. Be Prepared to Lose it All</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275916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65BB3-08EA-494E-87FD-EACF3A999A40}"/>
              </a:ext>
            </a:extLst>
          </p:cNvPr>
          <p:cNvSpPr>
            <a:spLocks noGrp="1"/>
          </p:cNvSpPr>
          <p:nvPr>
            <p:ph type="title"/>
          </p:nvPr>
        </p:nvSpPr>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5. Depend on God</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775965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2DB0B-7B83-4512-8792-93BD80C66FD9}"/>
              </a:ext>
            </a:extLst>
          </p:cNvPr>
          <p:cNvSpPr>
            <a:spLocks noGrp="1"/>
          </p:cNvSpPr>
          <p:nvPr>
            <p:ph type="title"/>
          </p:nvPr>
        </p:nvSpPr>
        <p:spPr>
          <a:xfrm>
            <a:off x="1669774" y="1709738"/>
            <a:ext cx="7633252" cy="3050523"/>
          </a:xfrm>
        </p:spPr>
        <p:txBody>
          <a:bodyPr>
            <a:normAutofit/>
          </a:bodyPr>
          <a:lstStyle/>
          <a:p>
            <a:r>
              <a:rPr lang="en-US" sz="48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Philippians 4:13</a:t>
            </a:r>
            <a:r>
              <a:rPr lang="en-US" sz="4800" b="1"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48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For I can do </a:t>
            </a:r>
            <a:r>
              <a:rPr lang="en-US" sz="48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all things </a:t>
            </a:r>
            <a:r>
              <a:rPr lang="en-US" sz="48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through Christ, who gives me strength. </a:t>
            </a:r>
            <a:endParaRPr lang="en-US" sz="48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6990238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61D11-5B7C-4F9C-9FBC-212AC4427069}"/>
              </a:ext>
            </a:extLst>
          </p:cNvPr>
          <p:cNvSpPr>
            <a:spLocks noGrp="1"/>
          </p:cNvSpPr>
          <p:nvPr>
            <p:ph type="title"/>
          </p:nvPr>
        </p:nvSpPr>
        <p:spPr>
          <a:xfrm>
            <a:off x="437322" y="1325218"/>
            <a:ext cx="10787269" cy="3435044"/>
          </a:xfrm>
        </p:spPr>
        <p:txBody>
          <a:bodyPr>
            <a:noAutofit/>
          </a:bodyPr>
          <a:lstStyle/>
          <a:p>
            <a:pPr algn="ctr">
              <a:lnSpc>
                <a:spcPct val="100000"/>
              </a:lnSpc>
            </a:pPr>
            <a:r>
              <a:rPr lang="en-US" sz="54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“An ant on its feet can do more than an elephant lying down.”</a:t>
            </a:r>
            <a:br>
              <a:rPr lang="en-US" sz="54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3600"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African Proverb</a:t>
            </a:r>
            <a:endParaRPr lang="en-US" sz="36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48145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B7F102-6805-4FED-BE5E-65CD60B9372C}"/>
              </a:ext>
            </a:extLst>
          </p:cNvPr>
          <p:cNvSpPr>
            <a:spLocks noGrp="1"/>
          </p:cNvSpPr>
          <p:nvPr>
            <p:ph idx="1"/>
          </p:nvPr>
        </p:nvSpPr>
        <p:spPr>
          <a:xfrm>
            <a:off x="702366" y="715617"/>
            <a:ext cx="10325100" cy="5526157"/>
          </a:xfrm>
        </p:spPr>
        <p:txBody>
          <a:bodyPr>
            <a:normAutofit/>
          </a:bodyPr>
          <a:lstStyle/>
          <a:p>
            <a:pPr marL="0" marR="0" indent="0">
              <a:lnSpc>
                <a:spcPct val="100000"/>
              </a:lnSpc>
              <a:spcBef>
                <a:spcPts val="0"/>
              </a:spcBef>
              <a:spcAft>
                <a:spcPts val="800"/>
              </a:spcAft>
              <a:buNone/>
            </a:pPr>
            <a:r>
              <a:rPr lang="en-US" sz="3200" b="1" dirty="0">
                <a:solidFill>
                  <a:schemeClr val="accent5">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Scripture Lessons: </a:t>
            </a:r>
          </a:p>
          <a:p>
            <a:pPr marL="0" marR="0" indent="0">
              <a:lnSpc>
                <a:spcPct val="100000"/>
              </a:lnSpc>
              <a:spcBef>
                <a:spcPts val="0"/>
              </a:spcBef>
              <a:spcAft>
                <a:spcPts val="800"/>
              </a:spcAft>
              <a:buNone/>
            </a:pPr>
            <a:r>
              <a:rPr lang="en-US" sz="3200" b="1" dirty="0">
                <a:solidFill>
                  <a:schemeClr val="accent5">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Proverbs 6:6-8,</a:t>
            </a: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“Take a lesson from the ants, you, lazybones. Learn from their ways and be wise! Even though they have no prince, governor, or ruler to make them work, they labor hard all summer, gathering food for the winter.” </a:t>
            </a:r>
          </a:p>
          <a:p>
            <a:pPr marL="0" marR="0" indent="0">
              <a:lnSpc>
                <a:spcPct val="100000"/>
              </a:lnSpc>
              <a:spcBef>
                <a:spcPts val="0"/>
              </a:spcBef>
              <a:spcAft>
                <a:spcPts val="800"/>
              </a:spcAft>
              <a:buNone/>
            </a:pPr>
            <a:r>
              <a:rPr lang="en-US" sz="3200" b="1" dirty="0">
                <a:solidFill>
                  <a:schemeClr val="accent5">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Proverbs 30:24-25, </a:t>
            </a: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“There be four [things which are] little upon the earth, but they [are] exceeding wise. The ants [are] a people not strong, yet they prepare their meat in the summer.”</a:t>
            </a:r>
          </a:p>
          <a:p>
            <a:endParaRPr lang="en-US" dirty="0"/>
          </a:p>
        </p:txBody>
      </p:sp>
    </p:spTree>
    <p:extLst>
      <p:ext uri="{BB962C8B-B14F-4D97-AF65-F5344CB8AC3E}">
        <p14:creationId xmlns:p14="http://schemas.microsoft.com/office/powerpoint/2010/main" val="852024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12E369B-5272-4644-973E-2039918BD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pic>
        <p:nvPicPr>
          <p:cNvPr id="4" name="Picture 3" descr="A mosaic of colorful geometric shapes">
            <a:extLst>
              <a:ext uri="{FF2B5EF4-FFF2-40B4-BE49-F238E27FC236}">
                <a16:creationId xmlns:a16="http://schemas.microsoft.com/office/drawing/2014/main" id="{C234D0ED-26ED-42C4-AD55-CD3F19B6038F}"/>
              </a:ext>
            </a:extLst>
          </p:cNvPr>
          <p:cNvPicPr>
            <a:picLocks noChangeAspect="1"/>
          </p:cNvPicPr>
          <p:nvPr/>
        </p:nvPicPr>
        <p:blipFill rotWithShape="1">
          <a:blip r:embed="rId2"/>
          <a:srcRect t="17107" b="4222"/>
          <a:stretch/>
        </p:blipFill>
        <p:spPr>
          <a:xfrm>
            <a:off x="20" y="10"/>
            <a:ext cx="12191979" cy="6857990"/>
          </a:xfrm>
          <a:prstGeom prst="rect">
            <a:avLst/>
          </a:prstGeom>
        </p:spPr>
      </p:pic>
      <p:sp>
        <p:nvSpPr>
          <p:cNvPr id="24" name="Rectangle 23">
            <a:extLst>
              <a:ext uri="{FF2B5EF4-FFF2-40B4-BE49-F238E27FC236}">
                <a16:creationId xmlns:a16="http://schemas.microsoft.com/office/drawing/2014/main" id="{080220E3-B484-45C4-87BC-D7A63CE3FD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650435"/>
            <a:ext cx="12191999" cy="4207565"/>
          </a:xfrm>
          <a:prstGeom prst="rect">
            <a:avLst/>
          </a:prstGeom>
          <a:gradFill flip="none" rotWithShape="1">
            <a:gsLst>
              <a:gs pos="0">
                <a:srgbClr val="000000">
                  <a:alpha val="35000"/>
                </a:srgbClr>
              </a:gs>
              <a:gs pos="100000">
                <a:srgbClr val="000000">
                  <a:alpha val="0"/>
                </a:srgbClr>
              </a:gs>
              <a:gs pos="37000">
                <a:srgbClr val="000000">
                  <a:alpha val="20000"/>
                </a:srgb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venir Next LT Pro Light"/>
              <a:ea typeface="+mn-ea"/>
              <a:cs typeface="+mn-cs"/>
            </a:endParaRPr>
          </a:p>
        </p:txBody>
      </p:sp>
      <p:sp>
        <p:nvSpPr>
          <p:cNvPr id="2" name="Title 1">
            <a:extLst>
              <a:ext uri="{FF2B5EF4-FFF2-40B4-BE49-F238E27FC236}">
                <a16:creationId xmlns:a16="http://schemas.microsoft.com/office/drawing/2014/main" id="{EF0E2532-DAEA-4CE3-8729-A61A500CBF49}"/>
              </a:ext>
            </a:extLst>
          </p:cNvPr>
          <p:cNvSpPr>
            <a:spLocks noGrp="1"/>
          </p:cNvSpPr>
          <p:nvPr>
            <p:ph type="ctrTitle"/>
          </p:nvPr>
        </p:nvSpPr>
        <p:spPr>
          <a:xfrm>
            <a:off x="1099930" y="1736035"/>
            <a:ext cx="9488557" cy="2491408"/>
          </a:xfrm>
        </p:spPr>
        <p:txBody>
          <a:bodyPr>
            <a:normAutofit fontScale="90000"/>
          </a:bodyPr>
          <a:lstStyle/>
          <a:p>
            <a:pPr algn="ctr"/>
            <a:br>
              <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60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Are You Wiser Than An Ant?</a:t>
            </a:r>
            <a:br>
              <a:rPr lang="en-US" sz="60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4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Lesson Four</a:t>
            </a:r>
          </a:p>
        </p:txBody>
      </p:sp>
    </p:spTree>
    <p:extLst>
      <p:ext uri="{BB962C8B-B14F-4D97-AF65-F5344CB8AC3E}">
        <p14:creationId xmlns:p14="http://schemas.microsoft.com/office/powerpoint/2010/main" val="1945496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E7226A-B906-4032-B541-A84FF0AEF3E4}"/>
              </a:ext>
            </a:extLst>
          </p:cNvPr>
          <p:cNvSpPr>
            <a:spLocks noGrp="1"/>
          </p:cNvSpPr>
          <p:nvPr>
            <p:ph idx="1"/>
          </p:nvPr>
        </p:nvSpPr>
        <p:spPr>
          <a:xfrm>
            <a:off x="1077362" y="980660"/>
            <a:ext cx="9950103" cy="4960169"/>
          </a:xfrm>
        </p:spPr>
        <p:txBody>
          <a:bodyPr/>
          <a:lstStyle/>
          <a:p>
            <a:pPr marL="0" indent="0" algn="ctr">
              <a:lnSpc>
                <a:spcPct val="100000"/>
              </a:lnSpc>
              <a:buNone/>
            </a:pPr>
            <a:r>
              <a:rPr lang="en-US" sz="4400" b="1" dirty="0">
                <a:solidFill>
                  <a:schemeClr val="accent5">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Ants Teach Us Diligent and Preparation. </a:t>
            </a:r>
          </a:p>
          <a:p>
            <a:pPr marL="0" indent="0" algn="ctr">
              <a:lnSpc>
                <a:spcPct val="100000"/>
              </a:lnSpc>
              <a:buNone/>
            </a:pPr>
            <a:r>
              <a:rPr lang="en-US" sz="4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The ant has one motto: </a:t>
            </a:r>
            <a:r>
              <a:rPr lang="en-US" sz="4400" b="1"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W</a:t>
            </a:r>
            <a:r>
              <a:rPr lang="en-US" sz="4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ORK </a:t>
            </a:r>
          </a:p>
          <a:p>
            <a:pPr marL="0" indent="0" algn="ctr">
              <a:lnSpc>
                <a:spcPct val="100000"/>
              </a:lnSpc>
              <a:buNone/>
            </a:pPr>
            <a:r>
              <a:rPr lang="en-US" sz="4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Christians should profit from the ant's wisdom – We should work during the summer of life.</a:t>
            </a:r>
          </a:p>
          <a:p>
            <a:endParaRPr lang="en-US" dirty="0"/>
          </a:p>
        </p:txBody>
      </p:sp>
    </p:spTree>
    <p:extLst>
      <p:ext uri="{BB962C8B-B14F-4D97-AF65-F5344CB8AC3E}">
        <p14:creationId xmlns:p14="http://schemas.microsoft.com/office/powerpoint/2010/main" val="1407217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59C44A-3A6F-4BA4-8D53-B759D5CF1444}"/>
              </a:ext>
            </a:extLst>
          </p:cNvPr>
          <p:cNvSpPr>
            <a:spLocks noGrp="1"/>
          </p:cNvSpPr>
          <p:nvPr>
            <p:ph idx="1"/>
          </p:nvPr>
        </p:nvSpPr>
        <p:spPr>
          <a:xfrm>
            <a:off x="609600" y="834887"/>
            <a:ext cx="10787270" cy="5105943"/>
          </a:xfrm>
        </p:spPr>
        <p:txBody>
          <a:bodyPr>
            <a:normAutofit/>
          </a:bodyPr>
          <a:lstStyle/>
          <a:p>
            <a:pPr marL="0" marR="0" indent="0">
              <a:lnSpc>
                <a:spcPct val="100000"/>
              </a:lnSpc>
              <a:spcBef>
                <a:spcPts val="0"/>
              </a:spcBef>
              <a:spcAft>
                <a:spcPts val="800"/>
              </a:spcAft>
              <a:buNone/>
            </a:pPr>
            <a:r>
              <a:rPr lang="en-US" sz="32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Scripture References:</a:t>
            </a:r>
          </a:p>
          <a:p>
            <a:pPr marL="0" marR="0" indent="0">
              <a:lnSpc>
                <a:spcPct val="100000"/>
              </a:lnSpc>
              <a:spcBef>
                <a:spcPts val="0"/>
              </a:spcBef>
              <a:spcAft>
                <a:spcPts val="800"/>
              </a:spcAft>
              <a:buNone/>
            </a:pPr>
            <a:r>
              <a:rPr lang="en-US" sz="32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Proverbs 10:5, </a:t>
            </a: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He who gathers in summer is a son who acts wisely, But he who sleeps in harvest is a son who acts shamefully. </a:t>
            </a:r>
          </a:p>
          <a:p>
            <a:pPr marL="0" marR="0" indent="0">
              <a:lnSpc>
                <a:spcPct val="100000"/>
              </a:lnSpc>
              <a:spcBef>
                <a:spcPts val="0"/>
              </a:spcBef>
              <a:spcAft>
                <a:spcPts val="800"/>
              </a:spcAft>
              <a:buNone/>
            </a:pPr>
            <a:r>
              <a:rPr lang="en-US" sz="32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Jeremiah 8:20, </a:t>
            </a: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"Harvest is past, summer is ended, and we are not saved." Lost opportunity will be regretted. </a:t>
            </a:r>
          </a:p>
          <a:p>
            <a:pPr marL="0" marR="0" indent="0">
              <a:lnSpc>
                <a:spcPct val="100000"/>
              </a:lnSpc>
              <a:spcBef>
                <a:spcPts val="0"/>
              </a:spcBef>
              <a:spcAft>
                <a:spcPts val="800"/>
              </a:spcAft>
              <a:buNone/>
            </a:pPr>
            <a:r>
              <a:rPr lang="en-US" sz="32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Ecclesiastes 12:1</a:t>
            </a:r>
            <a:r>
              <a:rPr lang="en-US" sz="32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Remember your Creator in the days of your youth, before the evil days come and the years draw near when you will say, "I have no delight in them.”</a:t>
            </a:r>
          </a:p>
          <a:p>
            <a:endParaRPr lang="en-US" dirty="0"/>
          </a:p>
        </p:txBody>
      </p:sp>
    </p:spTree>
    <p:extLst>
      <p:ext uri="{BB962C8B-B14F-4D97-AF65-F5344CB8AC3E}">
        <p14:creationId xmlns:p14="http://schemas.microsoft.com/office/powerpoint/2010/main" val="3761711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B4DE0-A1FA-4A86-B776-D920AF644371}"/>
              </a:ext>
            </a:extLst>
          </p:cNvPr>
          <p:cNvSpPr>
            <a:spLocks noGrp="1"/>
          </p:cNvSpPr>
          <p:nvPr>
            <p:ph type="title"/>
          </p:nvPr>
        </p:nvSpPr>
        <p:spPr>
          <a:xfrm>
            <a:off x="463826" y="1709738"/>
            <a:ext cx="10575235" cy="3050523"/>
          </a:xfrm>
        </p:spPr>
        <p:txBody>
          <a:bodyPr>
            <a:normAutofit/>
          </a:bodyPr>
          <a:lstStyle/>
          <a:p>
            <a:pPr algn="ct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Four Lessons We Can Learn from The Ant:</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008677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1298D-CC6A-4FCB-A222-BCFC1C520A8B}"/>
              </a:ext>
            </a:extLst>
          </p:cNvPr>
          <p:cNvSpPr>
            <a:spLocks noGrp="1"/>
          </p:cNvSpPr>
          <p:nvPr>
            <p:ph type="title"/>
          </p:nvPr>
        </p:nvSpPr>
        <p:spPr/>
        <p:txBody>
          <a:bodyPr>
            <a:normAutofit/>
          </a:bodyPr>
          <a:lstStyle/>
          <a:p>
            <a:pPr algn="ctr"/>
            <a:r>
              <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I</a:t>
            </a:r>
            <a:r>
              <a:rPr lang="en-US" sz="5400" b="1" dirty="0">
                <a:solidFill>
                  <a:schemeClr val="accent6">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 Ants Are Self-Driven.</a:t>
            </a:r>
            <a:endParaRPr lang="en-US" sz="5400" dirty="0">
              <a:solidFill>
                <a:schemeClr val="accent6">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401683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B54F0-FF9F-48CC-869C-C4FD996F1001}"/>
              </a:ext>
            </a:extLst>
          </p:cNvPr>
          <p:cNvSpPr>
            <a:spLocks noGrp="1"/>
          </p:cNvSpPr>
          <p:nvPr>
            <p:ph type="title"/>
          </p:nvPr>
        </p:nvSpPr>
        <p:spPr>
          <a:xfrm>
            <a:off x="516835" y="1378226"/>
            <a:ext cx="10760765" cy="3382035"/>
          </a:xfrm>
        </p:spPr>
        <p:txBody>
          <a:bodyPr>
            <a:noAutofit/>
          </a:bodyPr>
          <a:lstStyle/>
          <a:p>
            <a:pPr algn="ctr">
              <a:lnSpc>
                <a:spcPct val="100000"/>
              </a:lnSpc>
            </a:pPr>
            <a:r>
              <a:rPr lang="en-US" sz="5400" b="1"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Romans 12:11</a:t>
            </a:r>
            <a:r>
              <a:rPr lang="en-US" sz="5400" b="1"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5400" dirty="0">
                <a:solidFill>
                  <a:schemeClr val="accent2">
                    <a:lumMod val="50000"/>
                  </a:schemeClr>
                </a:solidFill>
                <a:effectLst/>
                <a:latin typeface="Arial Unicode MS" panose="020B0604020202020204" pitchFamily="34" charset="-128"/>
                <a:ea typeface="Arial Unicode MS" panose="020B0604020202020204" pitchFamily="34" charset="-128"/>
                <a:cs typeface="Arial Unicode MS" panose="020B0604020202020204" pitchFamily="34" charset="-128"/>
              </a:rPr>
              <a:t>Never be lacking in zeal, but keep your spiritual fervor, serving the Lord.</a:t>
            </a:r>
            <a:endParaRPr lang="en-US" sz="5400" dirty="0">
              <a:solidFill>
                <a:schemeClr val="accent2">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009989127"/>
      </p:ext>
    </p:extLst>
  </p:cSld>
  <p:clrMapOvr>
    <a:masterClrMapping/>
  </p:clrMapOvr>
</p:sld>
</file>

<file path=ppt/theme/theme1.xml><?xml version="1.0" encoding="utf-8"?>
<a:theme xmlns:a="http://schemas.openxmlformats.org/drawingml/2006/main" name="BlocksVTI">
  <a:themeElements>
    <a:clrScheme name="AnalogousFromLightSeedRightStep">
      <a:dk1>
        <a:srgbClr val="000000"/>
      </a:dk1>
      <a:lt1>
        <a:srgbClr val="FFFFFF"/>
      </a:lt1>
      <a:dk2>
        <a:srgbClr val="3A3621"/>
      </a:dk2>
      <a:lt2>
        <a:srgbClr val="E2E8E5"/>
      </a:lt2>
      <a:accent1>
        <a:srgbClr val="EA73A4"/>
      </a:accent1>
      <a:accent2>
        <a:srgbClr val="E55454"/>
      </a:accent2>
      <a:accent3>
        <a:srgbClr val="E59053"/>
      </a:accent3>
      <a:accent4>
        <a:srgbClr val="B6A343"/>
      </a:accent4>
      <a:accent5>
        <a:srgbClr val="95AB54"/>
      </a:accent5>
      <a:accent6>
        <a:srgbClr val="69B643"/>
      </a:accent6>
      <a:hlink>
        <a:srgbClr val="578F78"/>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docProps/app.xml><?xml version="1.0" encoding="utf-8"?>
<Properties xmlns="http://schemas.openxmlformats.org/officeDocument/2006/extended-properties" xmlns:vt="http://schemas.openxmlformats.org/officeDocument/2006/docPropsVTypes">
  <TotalTime>1302</TotalTime>
  <Words>739</Words>
  <Application>Microsoft Office PowerPoint</Application>
  <PresentationFormat>Widescreen</PresentationFormat>
  <Paragraphs>39</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 Unicode MS</vt:lpstr>
      <vt:lpstr>Arial</vt:lpstr>
      <vt:lpstr>Avenir Next LT Pro</vt:lpstr>
      <vt:lpstr>Avenir Next LT Pro Light</vt:lpstr>
      <vt:lpstr>BlocksVTI</vt:lpstr>
      <vt:lpstr>June Sermon Series:  Wise Up! (Lessons from the Book of Proverbs) </vt:lpstr>
      <vt:lpstr>PowerPoint Presentation</vt:lpstr>
      <vt:lpstr>PowerPoint Presentation</vt:lpstr>
      <vt:lpstr> Are You Wiser Than An Ant? Lesson Four</vt:lpstr>
      <vt:lpstr>PowerPoint Presentation</vt:lpstr>
      <vt:lpstr>PowerPoint Presentation</vt:lpstr>
      <vt:lpstr>Four Lessons We Can Learn from The Ant:</vt:lpstr>
      <vt:lpstr>I. Ants Are Self-Driven.</vt:lpstr>
      <vt:lpstr>Romans 12:11, Never be lacking in zeal, but keep your spiritual fervor, serving the Lord.</vt:lpstr>
      <vt:lpstr>II. Ants Are Committed To The Task.</vt:lpstr>
      <vt:lpstr>PowerPoint Presentation</vt:lpstr>
      <vt:lpstr>Four Steps in Fulfilling Your God-given Task ( Assignment):</vt:lpstr>
      <vt:lpstr>1. You Must Discover Your Assignment. </vt:lpstr>
      <vt:lpstr>2. You Must Learn to Limit. </vt:lpstr>
      <vt:lpstr>3. You Need to be Willing to Self-Assess.</vt:lpstr>
      <vt:lpstr>4. You Must Be Willing to Change. </vt:lpstr>
      <vt:lpstr>5. You Need to Be Willing to Make Critical Choices. </vt:lpstr>
      <vt:lpstr>III. Ants Are Wiser Than They Look.</vt:lpstr>
      <vt:lpstr>PowerPoint Presentation</vt:lpstr>
      <vt:lpstr>IV. Ants Are Determined to Succeed.</vt:lpstr>
      <vt:lpstr>Five Ways To Succeed:</vt:lpstr>
      <vt:lpstr>1. Take a Risk.</vt:lpstr>
      <vt:lpstr>2. Take Responsibility</vt:lpstr>
      <vt:lpstr>3. Expect Opposition</vt:lpstr>
      <vt:lpstr>4. Be Prepared to Lose it All</vt:lpstr>
      <vt:lpstr>5. Depend on God</vt:lpstr>
      <vt:lpstr>Philippians 4:13, For I can do all things through Christ, who gives me strength. </vt:lpstr>
      <vt:lpstr>“An ant on its feet can do more than an elephant lying down.” African Proverb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June Sermon Series:  Wise Up! (Lessons from the Book of Proverbs) </dc:title>
  <dc:creator>Wilbur Robinson</dc:creator>
  <cp:lastModifiedBy>Wilbur Robinson</cp:lastModifiedBy>
  <cp:revision>5</cp:revision>
  <dcterms:created xsi:type="dcterms:W3CDTF">2021-06-22T00:32:24Z</dcterms:created>
  <dcterms:modified xsi:type="dcterms:W3CDTF">2021-06-23T15:50:38Z</dcterms:modified>
</cp:coreProperties>
</file>